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9" r:id="rId4"/>
    <p:sldId id="260" r:id="rId5"/>
    <p:sldId id="265" r:id="rId6"/>
    <p:sldId id="261" r:id="rId7"/>
    <p:sldId id="262" r:id="rId8"/>
    <p:sldId id="266" r:id="rId9"/>
    <p:sldId id="267" r:id="rId10"/>
    <p:sldId id="263"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6" d="100"/>
          <a:sy n="96" d="100"/>
        </p:scale>
        <p:origin x="37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5245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7214917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76251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5581410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5.jpe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jpe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833199" y="1774265"/>
            <a:ext cx="7477601" cy="1666399"/>
          </a:xfrm>
          <a:prstGeom prst="rect">
            <a:avLst/>
          </a:prstGeom>
          <a:noFill/>
          <a:ln/>
        </p:spPr>
        <p:txBody>
          <a:bodyPr wrap="square" rtlCol="0" anchor="t"/>
          <a:lstStyle/>
          <a:p>
            <a:pPr>
              <a:lnSpc>
                <a:spcPts val="6561"/>
              </a:lnSpc>
            </a:pPr>
            <a:r>
              <a:rPr lang="zh-CN" altLang="en-US" sz="5249" dirty="0">
                <a:solidFill>
                  <a:srgbClr val="1F1E1E"/>
                </a:solidFill>
                <a:latin typeface="Red Hat Text" pitchFamily="34" charset="0"/>
                <a:ea typeface="Red Hat Text" pitchFamily="34" charset="-122"/>
                <a:cs typeface="Red Hat Text" pitchFamily="34" charset="-120"/>
              </a:rPr>
              <a:t>合当奋意向发展</a:t>
            </a:r>
          </a:p>
          <a:p>
            <a:pPr>
              <a:lnSpc>
                <a:spcPts val="6561"/>
              </a:lnSpc>
            </a:pPr>
            <a:r>
              <a:rPr lang="en-US" altLang="zh-CN" dirty="0" smtClean="0">
                <a:solidFill>
                  <a:srgbClr val="1F1E1E"/>
                </a:solidFill>
                <a:latin typeface="Red Hat Text" pitchFamily="34" charset="0"/>
                <a:ea typeface="Red Hat Text" pitchFamily="34" charset="-122"/>
                <a:cs typeface="Red Hat Text" pitchFamily="34" charset="-120"/>
              </a:rPr>
              <a:t>                                                         ——</a:t>
            </a:r>
            <a:r>
              <a:rPr lang="zh-CN" altLang="en-US" dirty="0">
                <a:solidFill>
                  <a:srgbClr val="1F1E1E"/>
                </a:solidFill>
                <a:latin typeface="Red Hat Text" pitchFamily="34" charset="0"/>
                <a:ea typeface="Red Hat Text" pitchFamily="34" charset="-122"/>
                <a:cs typeface="Red Hat Text" pitchFamily="34" charset="-120"/>
              </a:rPr>
              <a:t>以数字化改革推动赋能全过程人民民主</a:t>
            </a:r>
          </a:p>
        </p:txBody>
      </p:sp>
      <p:pic>
        <p:nvPicPr>
          <p:cNvPr id="9"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10" name="文本框 9"/>
          <p:cNvSpPr txBox="1"/>
          <p:nvPr/>
        </p:nvSpPr>
        <p:spPr>
          <a:xfrm>
            <a:off x="833199" y="7211924"/>
            <a:ext cx="2646878" cy="461665"/>
          </a:xfrm>
          <a:prstGeom prst="rect">
            <a:avLst/>
          </a:prstGeom>
          <a:noFill/>
        </p:spPr>
        <p:txBody>
          <a:bodyPr wrap="none" rtlCol="0">
            <a:spAutoFit/>
          </a:bodyPr>
          <a:lstStyle/>
          <a:p>
            <a:r>
              <a:rPr lang="zh-CN" altLang="en-US" sz="2400" dirty="0" smtClean="0"/>
              <a:t>习概第七小组展示</a:t>
            </a:r>
            <a:endParaRPr lang="zh-CN" alt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AFA">
              <a:alpha val="85000"/>
            </a:srgbClr>
          </a:solidFill>
          <a:ln/>
        </p:spPr>
      </p:sp>
      <p:pic>
        <p:nvPicPr>
          <p:cNvPr id="16" name="图片 15" descr="c2a7eb2d6eb5bca2259bf70bbd5e8ee"/>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2"/>
            <a:ext cx="4044462" cy="8229598"/>
          </a:xfrm>
          <a:prstGeom prst="rect">
            <a:avLst/>
          </a:prstGeom>
          <a:noFill/>
          <a:ln>
            <a:noFill/>
          </a:ln>
          <a:effectLst/>
        </p:spPr>
      </p:pic>
      <p:sp>
        <p:nvSpPr>
          <p:cNvPr id="17" name="文本框 16"/>
          <p:cNvSpPr txBox="1"/>
          <p:nvPr/>
        </p:nvSpPr>
        <p:spPr>
          <a:xfrm>
            <a:off x="7315200" y="2787723"/>
            <a:ext cx="3570208" cy="941989"/>
          </a:xfrm>
          <a:prstGeom prst="rect">
            <a:avLst/>
          </a:prstGeom>
          <a:noFill/>
        </p:spPr>
        <p:txBody>
          <a:bodyPr wrap="none" rtlCol="0">
            <a:spAutoFit/>
          </a:bodyPr>
          <a:lstStyle/>
          <a:p>
            <a:pPr>
              <a:lnSpc>
                <a:spcPts val="6561"/>
              </a:lnSpc>
            </a:pPr>
            <a:r>
              <a:rPr lang="zh-CN" altLang="en-US" sz="6600" dirty="0">
                <a:solidFill>
                  <a:srgbClr val="1F1E1E"/>
                </a:solidFill>
                <a:latin typeface="Red Hat Text" pitchFamily="34" charset="0"/>
                <a:ea typeface="Red Hat Text" pitchFamily="34" charset="-122"/>
                <a:cs typeface="Red Hat Text" pitchFamily="34" charset="-120"/>
              </a:rPr>
              <a:t>感谢</a:t>
            </a:r>
            <a:r>
              <a:rPr lang="zh-CN" altLang="en-US" sz="6600" dirty="0" smtClean="0">
                <a:solidFill>
                  <a:srgbClr val="1F1E1E"/>
                </a:solidFill>
                <a:latin typeface="Red Hat Text" pitchFamily="34" charset="0"/>
                <a:ea typeface="Red Hat Text" pitchFamily="34" charset="-122"/>
                <a:cs typeface="Red Hat Text" pitchFamily="34" charset="-120"/>
              </a:rPr>
              <a:t>观看</a:t>
            </a:r>
            <a:endParaRPr lang="en-US" altLang="zh-CN" sz="6600" dirty="0" smtClean="0">
              <a:solidFill>
                <a:srgbClr val="1F1E1E"/>
              </a:solidFill>
              <a:latin typeface="Red Hat Text" pitchFamily="34" charset="0"/>
              <a:ea typeface="Red Hat Text" pitchFamily="34" charset="-122"/>
              <a:cs typeface="Red Hat Text" pitchFamily="34" charset="-120"/>
            </a:endParaRPr>
          </a:p>
        </p:txBody>
      </p:sp>
      <p:sp>
        <p:nvSpPr>
          <p:cNvPr id="18" name="文本框 17"/>
          <p:cNvSpPr txBox="1"/>
          <p:nvPr/>
        </p:nvSpPr>
        <p:spPr>
          <a:xfrm>
            <a:off x="11102615" y="7211924"/>
            <a:ext cx="2646878" cy="461665"/>
          </a:xfrm>
          <a:prstGeom prst="rect">
            <a:avLst/>
          </a:prstGeom>
          <a:noFill/>
        </p:spPr>
        <p:txBody>
          <a:bodyPr wrap="none" rtlCol="0">
            <a:spAutoFit/>
          </a:bodyPr>
          <a:lstStyle/>
          <a:p>
            <a:r>
              <a:rPr lang="zh-CN" altLang="en-US" sz="2400" dirty="0" smtClean="0"/>
              <a:t>习概第七小组展示</a:t>
            </a:r>
            <a:endParaRPr lang="zh-CN" altLang="en-US" sz="24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833199" y="1412862"/>
            <a:ext cx="6118860" cy="694373"/>
          </a:xfrm>
          <a:prstGeom prst="rect">
            <a:avLst/>
          </a:prstGeom>
          <a:noFill/>
          <a:ln/>
        </p:spPr>
        <p:txBody>
          <a:bodyPr wrap="none" rtlCol="0" anchor="t"/>
          <a:lstStyle/>
          <a:p>
            <a:pPr marL="0" indent="0">
              <a:lnSpc>
                <a:spcPts val="5468"/>
              </a:lnSpc>
              <a:buNone/>
            </a:pPr>
            <a:r>
              <a:rPr lang="zh-CN" altLang="en-US" sz="4374" dirty="0" smtClean="0">
                <a:solidFill>
                  <a:srgbClr val="1F1E1E"/>
                </a:solidFill>
                <a:latin typeface="Red Hat Text" pitchFamily="34" charset="0"/>
                <a:ea typeface="Red Hat Text" pitchFamily="34" charset="-122"/>
                <a:cs typeface="Red Hat Text" pitchFamily="34" charset="-120"/>
              </a:rPr>
              <a:t>与数字化发展结合的意义</a:t>
            </a:r>
            <a:endParaRPr lang="en-US" sz="4374" dirty="0"/>
          </a:p>
        </p:txBody>
      </p:sp>
      <p:sp>
        <p:nvSpPr>
          <p:cNvPr id="5" name="Text 2"/>
          <p:cNvSpPr/>
          <p:nvPr/>
        </p:nvSpPr>
        <p:spPr>
          <a:xfrm>
            <a:off x="833198" y="2893931"/>
            <a:ext cx="7477601" cy="1410905"/>
          </a:xfrm>
          <a:prstGeom prst="rect">
            <a:avLst/>
          </a:prstGeom>
          <a:noFill/>
          <a:ln/>
        </p:spPr>
        <p:txBody>
          <a:bodyPr wrap="square" rtlCol="0" anchor="t"/>
          <a:lstStyle/>
          <a:p>
            <a:pPr>
              <a:lnSpc>
                <a:spcPts val="2799"/>
              </a:lnSpc>
            </a:pPr>
            <a:r>
              <a:rPr lang="zh-CN" altLang="zh-CN" sz="2000" dirty="0">
                <a:solidFill>
                  <a:srgbClr val="3B3535"/>
                </a:solidFill>
                <a:latin typeface="Roboto" pitchFamily="34" charset="0"/>
                <a:ea typeface="Roboto" pitchFamily="34" charset="-122"/>
                <a:cs typeface="Roboto" pitchFamily="34" charset="-120"/>
              </a:rPr>
              <a:t>党的二十大报告指出：</a:t>
            </a:r>
            <a:r>
              <a:rPr lang="en-US" altLang="zh-CN" sz="2000" dirty="0">
                <a:solidFill>
                  <a:srgbClr val="3B3535"/>
                </a:solidFill>
                <a:latin typeface="Roboto" pitchFamily="34" charset="0"/>
                <a:ea typeface="Roboto" pitchFamily="34" charset="-122"/>
                <a:cs typeface="Roboto" pitchFamily="34" charset="-120"/>
              </a:rPr>
              <a:t>“</a:t>
            </a:r>
            <a:r>
              <a:rPr lang="zh-CN" altLang="zh-CN" sz="2000" dirty="0">
                <a:solidFill>
                  <a:srgbClr val="3B3535"/>
                </a:solidFill>
                <a:latin typeface="Roboto" pitchFamily="34" charset="0"/>
                <a:ea typeface="Roboto" pitchFamily="34" charset="-122"/>
                <a:cs typeface="Roboto" pitchFamily="34" charset="-120"/>
              </a:rPr>
              <a:t>人民民主是社会主义的生命，是全面建设社会主义现代化国家的应有之义</a:t>
            </a:r>
            <a:r>
              <a:rPr lang="zh-CN" altLang="zh-CN" sz="2000" dirty="0" smtClean="0">
                <a:solidFill>
                  <a:srgbClr val="3B3535"/>
                </a:solidFill>
                <a:latin typeface="Roboto" pitchFamily="34" charset="0"/>
                <a:ea typeface="Roboto" pitchFamily="34" charset="-122"/>
                <a:cs typeface="Roboto" pitchFamily="34" charset="-120"/>
              </a:rPr>
              <a:t>。全</a:t>
            </a:r>
            <a:r>
              <a:rPr lang="zh-CN" altLang="zh-CN" sz="2000" dirty="0">
                <a:solidFill>
                  <a:srgbClr val="3B3535"/>
                </a:solidFill>
                <a:latin typeface="Roboto" pitchFamily="34" charset="0"/>
                <a:ea typeface="Roboto" pitchFamily="34" charset="-122"/>
                <a:cs typeface="Roboto" pitchFamily="34" charset="-120"/>
              </a:rPr>
              <a:t>过程人民民主是社会主义</a:t>
            </a:r>
            <a:r>
              <a:rPr lang="zh-CN" altLang="zh-CN" sz="2000" dirty="0" smtClean="0">
                <a:solidFill>
                  <a:srgbClr val="3B3535"/>
                </a:solidFill>
                <a:latin typeface="Roboto" pitchFamily="34" charset="0"/>
                <a:ea typeface="Roboto" pitchFamily="34" charset="-122"/>
                <a:cs typeface="Roboto" pitchFamily="34" charset="-120"/>
              </a:rPr>
              <a:t>民主政治</a:t>
            </a:r>
            <a:r>
              <a:rPr lang="zh-CN" altLang="zh-CN" sz="2000" dirty="0">
                <a:solidFill>
                  <a:srgbClr val="3B3535"/>
                </a:solidFill>
                <a:latin typeface="Roboto" pitchFamily="34" charset="0"/>
                <a:ea typeface="Roboto" pitchFamily="34" charset="-122"/>
                <a:cs typeface="Roboto" pitchFamily="34" charset="-120"/>
              </a:rPr>
              <a:t>的本质属性，是</a:t>
            </a:r>
            <a:r>
              <a:rPr lang="zh-CN" altLang="zh-CN" sz="2000" b="1" dirty="0">
                <a:solidFill>
                  <a:srgbClr val="3B3535"/>
                </a:solidFill>
                <a:latin typeface="Roboto" pitchFamily="34" charset="0"/>
                <a:ea typeface="Roboto" pitchFamily="34" charset="-122"/>
                <a:cs typeface="Roboto" pitchFamily="34" charset="-120"/>
              </a:rPr>
              <a:t>最广泛、最真实、最管用</a:t>
            </a:r>
            <a:r>
              <a:rPr lang="zh-CN" altLang="zh-CN" sz="2000" dirty="0">
                <a:solidFill>
                  <a:srgbClr val="3B3535"/>
                </a:solidFill>
                <a:latin typeface="Roboto" pitchFamily="34" charset="0"/>
                <a:ea typeface="Roboto" pitchFamily="34" charset="-122"/>
                <a:cs typeface="Roboto" pitchFamily="34" charset="-120"/>
              </a:rPr>
              <a:t>的民主。</a:t>
            </a:r>
            <a:r>
              <a:rPr lang="en-US" altLang="zh-CN" sz="2000" dirty="0">
                <a:solidFill>
                  <a:srgbClr val="3B3535"/>
                </a:solidFill>
                <a:latin typeface="Roboto" pitchFamily="34" charset="0"/>
                <a:ea typeface="Roboto" pitchFamily="34" charset="-122"/>
                <a:cs typeface="Roboto" pitchFamily="34" charset="-120"/>
              </a:rPr>
              <a:t>”</a:t>
            </a:r>
            <a:endParaRPr lang="en-US" sz="2000" dirty="0">
              <a:solidFill>
                <a:srgbClr val="3B3535"/>
              </a:solidFill>
              <a:latin typeface="Roboto" pitchFamily="34" charset="0"/>
              <a:ea typeface="Roboto" pitchFamily="34" charset="-122"/>
              <a:cs typeface="Roboto" pitchFamily="34" charset="-120"/>
            </a:endParaRPr>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9" name="图片 8" descr="IMG_256"/>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9130" y="4827388"/>
            <a:ext cx="4035286" cy="2553590"/>
          </a:xfrm>
          <a:prstGeom prst="rect">
            <a:avLst/>
          </a:prstGeom>
          <a:noFill/>
          <a:ln>
            <a:noFill/>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4490799" y="1943100"/>
            <a:ext cx="7231380" cy="694373"/>
          </a:xfrm>
          <a:prstGeom prst="rect">
            <a:avLst/>
          </a:prstGeom>
          <a:noFill/>
          <a:ln/>
        </p:spPr>
        <p:txBody>
          <a:bodyPr wrap="none" rtlCol="0" anchor="t"/>
          <a:lstStyle/>
          <a:p>
            <a:pPr marL="0" indent="0">
              <a:lnSpc>
                <a:spcPts val="5468"/>
              </a:lnSpc>
              <a:buNone/>
            </a:pPr>
            <a:r>
              <a:rPr lang="zh-CN" altLang="en-US" sz="4374" dirty="0" smtClean="0">
                <a:solidFill>
                  <a:srgbClr val="1F1E1E"/>
                </a:solidFill>
                <a:latin typeface="Red Hat Text" pitchFamily="34" charset="0"/>
                <a:ea typeface="Red Hat Text" pitchFamily="34" charset="-122"/>
                <a:cs typeface="Red Hat Text" pitchFamily="34" charset="-120"/>
              </a:rPr>
              <a:t>全过程</a:t>
            </a:r>
            <a:r>
              <a:rPr lang="en-US" sz="4374" dirty="0" err="1" smtClean="0">
                <a:solidFill>
                  <a:srgbClr val="1F1E1E"/>
                </a:solidFill>
                <a:latin typeface="Red Hat Text" pitchFamily="34" charset="0"/>
                <a:ea typeface="Red Hat Text" pitchFamily="34" charset="-122"/>
                <a:cs typeface="Red Hat Text" pitchFamily="34" charset="-120"/>
              </a:rPr>
              <a:t>人民民主</a:t>
            </a:r>
            <a:r>
              <a:rPr lang="zh-CN" altLang="en-US" sz="4374" dirty="0" smtClean="0">
                <a:solidFill>
                  <a:srgbClr val="1F1E1E"/>
                </a:solidFill>
                <a:latin typeface="Red Hat Text" pitchFamily="34" charset="0"/>
                <a:ea typeface="Red Hat Text" pitchFamily="34" charset="-122"/>
                <a:cs typeface="Red Hat Text" pitchFamily="34" charset="-120"/>
              </a:rPr>
              <a:t>与数字化发展结合</a:t>
            </a:r>
            <a:endParaRPr lang="en-US" sz="4374" dirty="0"/>
          </a:p>
        </p:txBody>
      </p:sp>
      <p:sp>
        <p:nvSpPr>
          <p:cNvPr id="11" name="Shape 8"/>
          <p:cNvSpPr/>
          <p:nvPr/>
        </p:nvSpPr>
        <p:spPr>
          <a:xfrm>
            <a:off x="4490799" y="2919046"/>
            <a:ext cx="9306401" cy="3367454"/>
          </a:xfrm>
          <a:prstGeom prst="roundRect">
            <a:avLst>
              <a:gd name="adj" fmla="val 9738"/>
            </a:avLst>
          </a:prstGeom>
          <a:solidFill>
            <a:srgbClr val="FFE0E0"/>
          </a:solidFill>
          <a:ln/>
        </p:spPr>
      </p:sp>
      <p:sp>
        <p:nvSpPr>
          <p:cNvPr id="13" name="Text 10"/>
          <p:cNvSpPr/>
          <p:nvPr/>
        </p:nvSpPr>
        <p:spPr>
          <a:xfrm>
            <a:off x="4712969" y="3298057"/>
            <a:ext cx="8862060" cy="2565032"/>
          </a:xfrm>
          <a:prstGeom prst="rect">
            <a:avLst/>
          </a:prstGeom>
          <a:noFill/>
          <a:ln/>
        </p:spPr>
        <p:txBody>
          <a:bodyPr wrap="none" rtlCol="0" anchor="t"/>
          <a:lstStyle/>
          <a:p>
            <a:pPr>
              <a:lnSpc>
                <a:spcPts val="2799"/>
              </a:lnSpc>
            </a:pPr>
            <a:r>
              <a:rPr lang="zh-CN" altLang="en-US" sz="2000" dirty="0">
                <a:solidFill>
                  <a:srgbClr val="3B3535"/>
                </a:solidFill>
                <a:latin typeface="Roboto" pitchFamily="34" charset="0"/>
                <a:ea typeface="Roboto" pitchFamily="34" charset="-122"/>
                <a:cs typeface="Roboto" pitchFamily="34" charset="-120"/>
              </a:rPr>
              <a:t>研究表明，</a:t>
            </a:r>
            <a:r>
              <a:rPr lang="zh-CN" altLang="en-US" sz="2000" b="1" dirty="0">
                <a:solidFill>
                  <a:srgbClr val="3B3535"/>
                </a:solidFill>
                <a:latin typeface="Roboto" pitchFamily="34" charset="0"/>
                <a:ea typeface="Roboto" pitchFamily="34" charset="-122"/>
                <a:cs typeface="Roboto" pitchFamily="34" charset="-120"/>
              </a:rPr>
              <a:t>大数据、区块链、人工智能</a:t>
            </a:r>
            <a:r>
              <a:rPr lang="zh-CN" altLang="en-US" sz="2000" dirty="0">
                <a:solidFill>
                  <a:srgbClr val="3B3535"/>
                </a:solidFill>
                <a:latin typeface="Roboto" pitchFamily="34" charset="0"/>
                <a:ea typeface="Roboto" pitchFamily="34" charset="-122"/>
                <a:cs typeface="Roboto" pitchFamily="34" charset="-120"/>
              </a:rPr>
              <a:t>等数字技术在</a:t>
            </a:r>
            <a:r>
              <a:rPr lang="zh-CN" altLang="en-US" sz="2000" b="1" dirty="0">
                <a:solidFill>
                  <a:srgbClr val="3B3535"/>
                </a:solidFill>
                <a:latin typeface="Roboto" pitchFamily="34" charset="0"/>
                <a:ea typeface="Roboto" pitchFamily="34" charset="-122"/>
                <a:cs typeface="Roboto" pitchFamily="34" charset="-120"/>
              </a:rPr>
              <a:t>人大、政府、政协以及</a:t>
            </a:r>
            <a:r>
              <a:rPr lang="zh-CN" altLang="en-US" sz="2000" b="1" dirty="0" smtClean="0">
                <a:solidFill>
                  <a:srgbClr val="3B3535"/>
                </a:solidFill>
                <a:latin typeface="Roboto" pitchFamily="34" charset="0"/>
                <a:ea typeface="Roboto" pitchFamily="34" charset="-122"/>
                <a:cs typeface="Roboto" pitchFamily="34" charset="-120"/>
              </a:rPr>
              <a:t>基</a:t>
            </a:r>
            <a:endParaRPr lang="en-US" altLang="zh-CN" sz="2000" b="1" dirty="0" smtClean="0">
              <a:solidFill>
                <a:srgbClr val="3B3535"/>
              </a:solidFill>
              <a:latin typeface="Roboto" pitchFamily="34" charset="0"/>
              <a:ea typeface="Roboto" pitchFamily="34" charset="-122"/>
              <a:cs typeface="Roboto" pitchFamily="34" charset="-120"/>
            </a:endParaRPr>
          </a:p>
          <a:p>
            <a:pPr>
              <a:lnSpc>
                <a:spcPts val="2799"/>
              </a:lnSpc>
            </a:pPr>
            <a:r>
              <a:rPr lang="zh-CN" altLang="en-US" sz="2000" b="1" dirty="0" smtClean="0">
                <a:solidFill>
                  <a:srgbClr val="3B3535"/>
                </a:solidFill>
                <a:latin typeface="Roboto" pitchFamily="34" charset="0"/>
                <a:ea typeface="Roboto" pitchFamily="34" charset="-122"/>
                <a:cs typeface="Roboto" pitchFamily="34" charset="-120"/>
              </a:rPr>
              <a:t>层</a:t>
            </a:r>
            <a:r>
              <a:rPr lang="zh-CN" altLang="en-US" sz="2000" dirty="0">
                <a:solidFill>
                  <a:srgbClr val="3B3535"/>
                </a:solidFill>
                <a:latin typeface="Roboto" pitchFamily="34" charset="0"/>
                <a:ea typeface="Roboto" pitchFamily="34" charset="-122"/>
                <a:cs typeface="Roboto" pitchFamily="34" charset="-120"/>
              </a:rPr>
              <a:t>的应用</a:t>
            </a:r>
            <a:r>
              <a:rPr lang="zh-CN" altLang="en-US" sz="2000" dirty="0" smtClean="0">
                <a:solidFill>
                  <a:srgbClr val="3B3535"/>
                </a:solidFill>
                <a:latin typeface="Roboto" pitchFamily="34" charset="0"/>
                <a:ea typeface="Roboto" pitchFamily="34" charset="-122"/>
                <a:cs typeface="Roboto" pitchFamily="34" charset="-120"/>
              </a:rPr>
              <a:t>，使</a:t>
            </a:r>
            <a:r>
              <a:rPr lang="zh-CN" altLang="en-US" sz="2000" dirty="0">
                <a:solidFill>
                  <a:srgbClr val="3B3535"/>
                </a:solidFill>
                <a:latin typeface="Roboto" pitchFamily="34" charset="0"/>
                <a:ea typeface="Roboto" pitchFamily="34" charset="-122"/>
                <a:cs typeface="Roboto" pitchFamily="34" charset="-120"/>
              </a:rPr>
              <a:t>公众参与、民意表达、政治互动、政治回应更加灵活精准、</a:t>
            </a:r>
            <a:r>
              <a:rPr lang="zh-CN" altLang="en-US" sz="2000" dirty="0" smtClean="0">
                <a:solidFill>
                  <a:srgbClr val="3B3535"/>
                </a:solidFill>
                <a:latin typeface="Roboto" pitchFamily="34" charset="0"/>
                <a:ea typeface="Roboto" pitchFamily="34" charset="-122"/>
                <a:cs typeface="Roboto" pitchFamily="34" charset="-120"/>
              </a:rPr>
              <a:t>更加</a:t>
            </a:r>
            <a:endParaRPr lang="en-US" altLang="zh-CN" sz="2000" dirty="0" smtClean="0">
              <a:solidFill>
                <a:srgbClr val="3B3535"/>
              </a:solidFill>
              <a:latin typeface="Roboto" pitchFamily="34" charset="0"/>
              <a:ea typeface="Roboto" pitchFamily="34" charset="-122"/>
              <a:cs typeface="Roboto" pitchFamily="34" charset="-120"/>
            </a:endParaRPr>
          </a:p>
          <a:p>
            <a:pPr>
              <a:lnSpc>
                <a:spcPts val="2799"/>
              </a:lnSpc>
            </a:pPr>
            <a:r>
              <a:rPr lang="zh-CN" altLang="en-US" sz="2000" dirty="0" smtClean="0">
                <a:solidFill>
                  <a:srgbClr val="3B3535"/>
                </a:solidFill>
                <a:latin typeface="Roboto" pitchFamily="34" charset="0"/>
                <a:ea typeface="Roboto" pitchFamily="34" charset="-122"/>
                <a:cs typeface="Roboto" pitchFamily="34" charset="-120"/>
              </a:rPr>
              <a:t>便捷</a:t>
            </a:r>
            <a:r>
              <a:rPr lang="zh-CN" altLang="en-US" sz="2000" dirty="0">
                <a:solidFill>
                  <a:srgbClr val="3B3535"/>
                </a:solidFill>
                <a:latin typeface="Roboto" pitchFamily="34" charset="0"/>
                <a:ea typeface="Roboto" pitchFamily="34" charset="-122"/>
                <a:cs typeface="Roboto" pitchFamily="34" charset="-120"/>
              </a:rPr>
              <a:t>高效。未来社会</a:t>
            </a:r>
            <a:r>
              <a:rPr lang="zh-CN" altLang="en-US" sz="2000" dirty="0" smtClean="0">
                <a:solidFill>
                  <a:srgbClr val="3B3535"/>
                </a:solidFill>
                <a:latin typeface="Roboto" pitchFamily="34" charset="0"/>
                <a:ea typeface="Roboto" pitchFamily="34" charset="-122"/>
                <a:cs typeface="Roboto" pitchFamily="34" charset="-120"/>
              </a:rPr>
              <a:t>的知识</a:t>
            </a:r>
            <a:r>
              <a:rPr lang="zh-CN" altLang="en-US" sz="2000" dirty="0">
                <a:solidFill>
                  <a:srgbClr val="3B3535"/>
                </a:solidFill>
                <a:latin typeface="Roboto" pitchFamily="34" charset="0"/>
                <a:ea typeface="Roboto" pitchFamily="34" charset="-122"/>
                <a:cs typeface="Roboto" pitchFamily="34" charset="-120"/>
              </a:rPr>
              <a:t>判断将借助高级人工智能系统，加强跨领域的</a:t>
            </a:r>
            <a:r>
              <a:rPr lang="zh-CN" altLang="en-US" sz="2000" dirty="0" smtClean="0">
                <a:solidFill>
                  <a:srgbClr val="3B3535"/>
                </a:solidFill>
                <a:latin typeface="Roboto" pitchFamily="34" charset="0"/>
                <a:ea typeface="Roboto" pitchFamily="34" charset="-122"/>
                <a:cs typeface="Roboto" pitchFamily="34" charset="-120"/>
              </a:rPr>
              <a:t>知识</a:t>
            </a:r>
            <a:endParaRPr lang="en-US" altLang="zh-CN" sz="2000" dirty="0" smtClean="0">
              <a:solidFill>
                <a:srgbClr val="3B3535"/>
              </a:solidFill>
              <a:latin typeface="Roboto" pitchFamily="34" charset="0"/>
              <a:ea typeface="Roboto" pitchFamily="34" charset="-122"/>
              <a:cs typeface="Roboto" pitchFamily="34" charset="-120"/>
            </a:endParaRPr>
          </a:p>
          <a:p>
            <a:pPr>
              <a:lnSpc>
                <a:spcPts val="2799"/>
              </a:lnSpc>
            </a:pPr>
            <a:r>
              <a:rPr lang="zh-CN" altLang="en-US" sz="2000" dirty="0" smtClean="0">
                <a:solidFill>
                  <a:srgbClr val="3B3535"/>
                </a:solidFill>
                <a:latin typeface="Roboto" pitchFamily="34" charset="0"/>
                <a:ea typeface="Roboto" pitchFamily="34" charset="-122"/>
                <a:cs typeface="Roboto" pitchFamily="34" charset="-120"/>
              </a:rPr>
              <a:t>整合</a:t>
            </a:r>
            <a:r>
              <a:rPr lang="zh-CN" altLang="en-US" sz="2000" dirty="0">
                <a:solidFill>
                  <a:srgbClr val="3B3535"/>
                </a:solidFill>
                <a:latin typeface="Roboto" pitchFamily="34" charset="0"/>
                <a:ea typeface="Roboto" pitchFamily="34" charset="-122"/>
                <a:cs typeface="Roboto" pitchFamily="34" charset="-120"/>
              </a:rPr>
              <a:t>和整体认知，进一步减少</a:t>
            </a:r>
            <a:r>
              <a:rPr lang="zh-CN" altLang="en-US" sz="2000" dirty="0" smtClean="0">
                <a:solidFill>
                  <a:srgbClr val="3B3535"/>
                </a:solidFill>
                <a:latin typeface="Roboto" pitchFamily="34" charset="0"/>
                <a:ea typeface="Roboto" pitchFamily="34" charset="-122"/>
                <a:cs typeface="Roboto" pitchFamily="34" charset="-120"/>
              </a:rPr>
              <a:t>依据专业化</a:t>
            </a:r>
            <a:r>
              <a:rPr lang="zh-CN" altLang="en-US" sz="2000" dirty="0">
                <a:solidFill>
                  <a:srgbClr val="3B3535"/>
                </a:solidFill>
                <a:latin typeface="Roboto" pitchFamily="34" charset="0"/>
                <a:ea typeface="Roboto" pitchFamily="34" charset="-122"/>
                <a:cs typeface="Roboto" pitchFamily="34" charset="-120"/>
              </a:rPr>
              <a:t>知识带来的局限性。</a:t>
            </a:r>
            <a:r>
              <a:rPr lang="zh-CN" altLang="en-US" sz="2000" b="1" dirty="0">
                <a:solidFill>
                  <a:srgbClr val="3B3535"/>
                </a:solidFill>
                <a:latin typeface="Roboto" pitchFamily="34" charset="0"/>
                <a:ea typeface="Roboto" pitchFamily="34" charset="-122"/>
                <a:cs typeface="Roboto" pitchFamily="34" charset="-120"/>
              </a:rPr>
              <a:t>这种新的知识</a:t>
            </a:r>
            <a:r>
              <a:rPr lang="zh-CN" altLang="en-US" sz="2000" b="1" dirty="0" smtClean="0">
                <a:solidFill>
                  <a:srgbClr val="3B3535"/>
                </a:solidFill>
                <a:latin typeface="Roboto" pitchFamily="34" charset="0"/>
                <a:ea typeface="Roboto" pitchFamily="34" charset="-122"/>
                <a:cs typeface="Roboto" pitchFamily="34" charset="-120"/>
              </a:rPr>
              <a:t>前</a:t>
            </a:r>
            <a:endParaRPr lang="en-US" altLang="zh-CN" sz="2000" b="1" dirty="0" smtClean="0">
              <a:solidFill>
                <a:srgbClr val="3B3535"/>
              </a:solidFill>
              <a:latin typeface="Roboto" pitchFamily="34" charset="0"/>
              <a:ea typeface="Roboto" pitchFamily="34" charset="-122"/>
              <a:cs typeface="Roboto" pitchFamily="34" charset="-120"/>
            </a:endParaRPr>
          </a:p>
          <a:p>
            <a:pPr>
              <a:lnSpc>
                <a:spcPts val="2799"/>
              </a:lnSpc>
            </a:pPr>
            <a:r>
              <a:rPr lang="zh-CN" altLang="en-US" sz="2000" b="1" dirty="0" smtClean="0">
                <a:solidFill>
                  <a:srgbClr val="3B3535"/>
                </a:solidFill>
                <a:latin typeface="Roboto" pitchFamily="34" charset="0"/>
                <a:ea typeface="Roboto" pitchFamily="34" charset="-122"/>
                <a:cs typeface="Roboto" pitchFamily="34" charset="-120"/>
              </a:rPr>
              <a:t>景</a:t>
            </a:r>
            <a:r>
              <a:rPr lang="zh-CN" altLang="en-US" sz="2000" b="1" dirty="0">
                <a:solidFill>
                  <a:srgbClr val="3B3535"/>
                </a:solidFill>
                <a:latin typeface="Roboto" pitchFamily="34" charset="0"/>
                <a:ea typeface="Roboto" pitchFamily="34" charset="-122"/>
                <a:cs typeface="Roboto" pitchFamily="34" charset="-120"/>
              </a:rPr>
              <a:t>为数字技术赋能全过程人民民主的探索</a:t>
            </a:r>
            <a:r>
              <a:rPr lang="zh-CN" altLang="en-US" sz="2000" b="1" dirty="0" smtClean="0">
                <a:solidFill>
                  <a:srgbClr val="3B3535"/>
                </a:solidFill>
                <a:latin typeface="Roboto" pitchFamily="34" charset="0"/>
                <a:ea typeface="Roboto" pitchFamily="34" charset="-122"/>
                <a:cs typeface="Roboto" pitchFamily="34" charset="-120"/>
              </a:rPr>
              <a:t>提供了</a:t>
            </a:r>
            <a:r>
              <a:rPr lang="zh-CN" altLang="en-US" sz="2000" b="1" dirty="0">
                <a:solidFill>
                  <a:srgbClr val="3B3535"/>
                </a:solidFill>
                <a:latin typeface="Roboto" pitchFamily="34" charset="0"/>
                <a:ea typeface="Roboto" pitchFamily="34" charset="-122"/>
                <a:cs typeface="Roboto" pitchFamily="34" charset="-120"/>
              </a:rPr>
              <a:t>新的路径</a:t>
            </a:r>
            <a:r>
              <a:rPr lang="zh-CN" altLang="en-US" sz="2000" dirty="0">
                <a:solidFill>
                  <a:srgbClr val="3B3535"/>
                </a:solidFill>
                <a:latin typeface="Roboto" pitchFamily="34" charset="0"/>
                <a:ea typeface="Roboto" pitchFamily="34" charset="-122"/>
                <a:cs typeface="Roboto" pitchFamily="34" charset="-120"/>
              </a:rPr>
              <a:t>，促进国家治理</a:t>
            </a:r>
            <a:r>
              <a:rPr lang="zh-CN" altLang="en-US" sz="2000" dirty="0" smtClean="0">
                <a:solidFill>
                  <a:srgbClr val="3B3535"/>
                </a:solidFill>
                <a:latin typeface="Roboto" pitchFamily="34" charset="0"/>
                <a:ea typeface="Roboto" pitchFamily="34" charset="-122"/>
                <a:cs typeface="Roboto" pitchFamily="34" charset="-120"/>
              </a:rPr>
              <a:t>体系</a:t>
            </a:r>
            <a:endParaRPr lang="en-US" altLang="zh-CN" sz="2000" dirty="0" smtClean="0">
              <a:solidFill>
                <a:srgbClr val="3B3535"/>
              </a:solidFill>
              <a:latin typeface="Roboto" pitchFamily="34" charset="0"/>
              <a:ea typeface="Roboto" pitchFamily="34" charset="-122"/>
              <a:cs typeface="Roboto" pitchFamily="34" charset="-120"/>
            </a:endParaRPr>
          </a:p>
          <a:p>
            <a:pPr>
              <a:lnSpc>
                <a:spcPts val="2799"/>
              </a:lnSpc>
            </a:pPr>
            <a:r>
              <a:rPr lang="zh-CN" altLang="en-US" sz="2000" dirty="0" smtClean="0">
                <a:solidFill>
                  <a:srgbClr val="3B3535"/>
                </a:solidFill>
                <a:latin typeface="Roboto" pitchFamily="34" charset="0"/>
                <a:ea typeface="Roboto" pitchFamily="34" charset="-122"/>
                <a:cs typeface="Roboto" pitchFamily="34" charset="-120"/>
              </a:rPr>
              <a:t>与</a:t>
            </a:r>
            <a:r>
              <a:rPr lang="zh-CN" altLang="en-US" sz="2000" dirty="0">
                <a:solidFill>
                  <a:srgbClr val="3B3535"/>
                </a:solidFill>
                <a:latin typeface="Roboto" pitchFamily="34" charset="0"/>
                <a:ea typeface="Roboto" pitchFamily="34" charset="-122"/>
                <a:cs typeface="Roboto" pitchFamily="34" charset="-120"/>
              </a:rPr>
              <a:t>治理能力现代化。</a:t>
            </a:r>
            <a:endParaRPr lang="en-US" sz="2000" dirty="0"/>
          </a:p>
        </p:txBody>
      </p:sp>
      <p:pic>
        <p:nvPicPr>
          <p:cNvPr id="14" name="Image 1" descr="preencoded.png"/>
          <p:cNvPicPr>
            <a:picLocks noChangeAspect="1"/>
          </p:cNvPicPr>
          <p:nvPr/>
        </p:nvPicPr>
        <p:blipFill>
          <a:blip r:embed="rId4"/>
          <a:stretch>
            <a:fillRect/>
          </a:stretch>
        </p:blipFill>
        <p:spPr>
          <a:xfrm>
            <a:off x="0" y="0"/>
            <a:ext cx="36576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AFA">
              <a:alpha val="85000"/>
            </a:srgbClr>
          </a:solidFill>
          <a:ln/>
        </p:spPr>
      </p:sp>
      <p:sp>
        <p:nvSpPr>
          <p:cNvPr id="6" name="Text 2"/>
          <p:cNvSpPr/>
          <p:nvPr/>
        </p:nvSpPr>
        <p:spPr>
          <a:xfrm>
            <a:off x="4889648" y="797301"/>
            <a:ext cx="8826351" cy="1574662"/>
          </a:xfrm>
          <a:prstGeom prst="rect">
            <a:avLst/>
          </a:prstGeom>
          <a:noFill/>
          <a:ln/>
        </p:spPr>
        <p:txBody>
          <a:bodyPr wrap="none" rtlCol="0" anchor="t"/>
          <a:lstStyle/>
          <a:p>
            <a:pPr>
              <a:lnSpc>
                <a:spcPts val="5468"/>
              </a:lnSpc>
            </a:pPr>
            <a:r>
              <a:rPr lang="zh-CN" altLang="en-US" sz="4374" dirty="0">
                <a:solidFill>
                  <a:srgbClr val="1F1E1E"/>
                </a:solidFill>
                <a:latin typeface="Red Hat Text" pitchFamily="34" charset="0"/>
                <a:ea typeface="Red Hat Text" pitchFamily="34" charset="-122"/>
                <a:cs typeface="Red Hat Text" pitchFamily="34" charset="-120"/>
              </a:rPr>
              <a:t>让“民意”变</a:t>
            </a:r>
            <a:r>
              <a:rPr lang="zh-CN" altLang="en-US" sz="4374" dirty="0" smtClean="0">
                <a:solidFill>
                  <a:srgbClr val="1F1E1E"/>
                </a:solidFill>
                <a:latin typeface="Red Hat Text" pitchFamily="34" charset="0"/>
                <a:ea typeface="Red Hat Text" pitchFamily="34" charset="-122"/>
                <a:cs typeface="Red Hat Text" pitchFamily="34" charset="-120"/>
              </a:rPr>
              <a:t>“满意”</a:t>
            </a:r>
            <a:endParaRPr lang="en-US" altLang="zh-CN" sz="4374" dirty="0" smtClean="0">
              <a:solidFill>
                <a:srgbClr val="1F1E1E"/>
              </a:solidFill>
              <a:latin typeface="Red Hat Text" pitchFamily="34" charset="0"/>
              <a:ea typeface="Red Hat Text" pitchFamily="34" charset="-122"/>
              <a:cs typeface="Red Hat Text" pitchFamily="34" charset="-120"/>
            </a:endParaRPr>
          </a:p>
          <a:p>
            <a:pPr>
              <a:lnSpc>
                <a:spcPts val="5468"/>
              </a:lnSpc>
            </a:pPr>
            <a:r>
              <a:rPr lang="zh-CN" altLang="en-US" sz="4374" dirty="0" smtClean="0">
                <a:solidFill>
                  <a:srgbClr val="1F1E1E"/>
                </a:solidFill>
                <a:latin typeface="Red Hat Text" pitchFamily="34" charset="0"/>
                <a:ea typeface="Red Hat Text" pitchFamily="34" charset="-122"/>
                <a:cs typeface="Red Hat Text" pitchFamily="34" charset="-120"/>
              </a:rPr>
              <a:t>                        </a:t>
            </a:r>
            <a:r>
              <a:rPr lang="en-US" altLang="zh-CN" sz="2400" dirty="0">
                <a:solidFill>
                  <a:srgbClr val="1F1E1E"/>
                </a:solidFill>
                <a:latin typeface="Red Hat Text" pitchFamily="34" charset="0"/>
                <a:ea typeface="Red Hat Text" pitchFamily="34" charset="-122"/>
                <a:cs typeface="Red Hat Text" pitchFamily="34" charset="-120"/>
              </a:rPr>
              <a:t>——</a:t>
            </a:r>
            <a:r>
              <a:rPr lang="zh-CN" altLang="en-US" sz="2400" dirty="0">
                <a:solidFill>
                  <a:srgbClr val="1F1E1E"/>
                </a:solidFill>
                <a:latin typeface="Red Hat Text" pitchFamily="34" charset="0"/>
                <a:ea typeface="Red Hat Text" pitchFamily="34" charset="-122"/>
                <a:cs typeface="Red Hat Text" pitchFamily="34" charset="-120"/>
              </a:rPr>
              <a:t>全过程人民民主的温州实践</a:t>
            </a:r>
            <a:endParaRPr lang="en-US" sz="2400" dirty="0"/>
          </a:p>
        </p:txBody>
      </p:sp>
      <p:sp>
        <p:nvSpPr>
          <p:cNvPr id="24" name="矩形 23"/>
          <p:cNvSpPr/>
          <p:nvPr/>
        </p:nvSpPr>
        <p:spPr>
          <a:xfrm>
            <a:off x="399860" y="2870873"/>
            <a:ext cx="6458140" cy="4893647"/>
          </a:xfrm>
          <a:prstGeom prst="rect">
            <a:avLst/>
          </a:prstGeom>
        </p:spPr>
        <p:txBody>
          <a:bodyPr wrap="square">
            <a:spAutoFit/>
          </a:bodyPr>
          <a:lstStyle/>
          <a:p>
            <a:r>
              <a:rPr lang="en-US" altLang="zh-CN" sz="2400" dirty="0"/>
              <a:t>2018</a:t>
            </a:r>
            <a:r>
              <a:rPr lang="zh-CN" altLang="en-US" sz="2400" dirty="0"/>
              <a:t>年</a:t>
            </a:r>
            <a:r>
              <a:rPr lang="en-US" altLang="zh-CN" sz="2400" dirty="0"/>
              <a:t>8</a:t>
            </a:r>
            <a:r>
              <a:rPr lang="zh-CN" altLang="en-US" sz="2400" dirty="0"/>
              <a:t>月上旬，温州市人大常委会在基层调研中发现，儿童青少年近视率和龋齿患病率居高不下、不断攀升，已成为困扰儿童青少年、家庭、学校、社会的重大公共卫生问题。市政府迅速实施儿童青少年“明眸皓齿”工程，专报中建议的内容被市政府随后出台的方案所采纳，有效指导了“明眸皓齿”工程的制度设计。</a:t>
            </a:r>
          </a:p>
          <a:p>
            <a:r>
              <a:rPr lang="zh-CN" altLang="en-US" sz="2400" dirty="0"/>
              <a:t>温州市人大充分发挥代表联络站作为践行全过程人民民主基层单元的重要作用，借力基层单元“温州数字人大</a:t>
            </a:r>
            <a:r>
              <a:rPr lang="en-US" altLang="zh-CN" sz="2400" dirty="0"/>
              <a:t>e</a:t>
            </a:r>
            <a:r>
              <a:rPr lang="zh-CN" altLang="en-US" sz="2400" dirty="0"/>
              <a:t>系列”特色场景模块，在温州医科大学眼视光医院、口腔医院所在地的鹿城区蒲鞋市街道人大代表联络站启动“明眸皓齿</a:t>
            </a:r>
            <a:r>
              <a:rPr lang="en-US" altLang="zh-CN" sz="2400" dirty="0"/>
              <a:t>e</a:t>
            </a:r>
            <a:r>
              <a:rPr lang="zh-CN" altLang="en-US" sz="2400" dirty="0"/>
              <a:t>线牵”数字化应用场景建设。</a:t>
            </a:r>
          </a:p>
        </p:txBody>
      </p:sp>
      <p:pic>
        <p:nvPicPr>
          <p:cNvPr id="1026" name="Picture 2" descr="captru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97148" y="2870873"/>
            <a:ext cx="6902346" cy="43740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AFA">
              <a:alpha val="85000"/>
            </a:srgbClr>
          </a:solidFill>
          <a:ln/>
        </p:spPr>
      </p:sp>
      <p:sp>
        <p:nvSpPr>
          <p:cNvPr id="6" name="Text 2"/>
          <p:cNvSpPr/>
          <p:nvPr/>
        </p:nvSpPr>
        <p:spPr>
          <a:xfrm>
            <a:off x="4889648" y="797301"/>
            <a:ext cx="8826351" cy="1574662"/>
          </a:xfrm>
          <a:prstGeom prst="rect">
            <a:avLst/>
          </a:prstGeom>
          <a:noFill/>
          <a:ln/>
        </p:spPr>
        <p:txBody>
          <a:bodyPr wrap="none" rtlCol="0" anchor="t"/>
          <a:lstStyle/>
          <a:p>
            <a:pPr>
              <a:lnSpc>
                <a:spcPts val="5468"/>
              </a:lnSpc>
            </a:pPr>
            <a:r>
              <a:rPr lang="zh-CN" altLang="en-US" sz="4374" dirty="0">
                <a:solidFill>
                  <a:srgbClr val="1F1E1E"/>
                </a:solidFill>
                <a:latin typeface="Red Hat Text" pitchFamily="34" charset="0"/>
                <a:ea typeface="Red Hat Text" pitchFamily="34" charset="-122"/>
                <a:cs typeface="Red Hat Text" pitchFamily="34" charset="-120"/>
              </a:rPr>
              <a:t>让“民意”变</a:t>
            </a:r>
            <a:r>
              <a:rPr lang="zh-CN" altLang="en-US" sz="4374" dirty="0" smtClean="0">
                <a:solidFill>
                  <a:srgbClr val="1F1E1E"/>
                </a:solidFill>
                <a:latin typeface="Red Hat Text" pitchFamily="34" charset="0"/>
                <a:ea typeface="Red Hat Text" pitchFamily="34" charset="-122"/>
                <a:cs typeface="Red Hat Text" pitchFamily="34" charset="-120"/>
              </a:rPr>
              <a:t>“满意”</a:t>
            </a:r>
            <a:endParaRPr lang="en-US" altLang="zh-CN" sz="4374" dirty="0" smtClean="0">
              <a:solidFill>
                <a:srgbClr val="1F1E1E"/>
              </a:solidFill>
              <a:latin typeface="Red Hat Text" pitchFamily="34" charset="0"/>
              <a:ea typeface="Red Hat Text" pitchFamily="34" charset="-122"/>
              <a:cs typeface="Red Hat Text" pitchFamily="34" charset="-120"/>
            </a:endParaRPr>
          </a:p>
          <a:p>
            <a:pPr>
              <a:lnSpc>
                <a:spcPts val="5468"/>
              </a:lnSpc>
            </a:pPr>
            <a:r>
              <a:rPr lang="zh-CN" altLang="en-US" sz="4374" dirty="0" smtClean="0">
                <a:solidFill>
                  <a:srgbClr val="1F1E1E"/>
                </a:solidFill>
                <a:latin typeface="Red Hat Text" pitchFamily="34" charset="0"/>
                <a:ea typeface="Red Hat Text" pitchFamily="34" charset="-122"/>
                <a:cs typeface="Red Hat Text" pitchFamily="34" charset="-120"/>
              </a:rPr>
              <a:t>                        </a:t>
            </a:r>
            <a:r>
              <a:rPr lang="en-US" altLang="zh-CN" sz="2400" dirty="0">
                <a:solidFill>
                  <a:srgbClr val="1F1E1E"/>
                </a:solidFill>
                <a:latin typeface="Red Hat Text" pitchFamily="34" charset="0"/>
                <a:ea typeface="Red Hat Text" pitchFamily="34" charset="-122"/>
                <a:cs typeface="Red Hat Text" pitchFamily="34" charset="-120"/>
              </a:rPr>
              <a:t>——</a:t>
            </a:r>
            <a:r>
              <a:rPr lang="zh-CN" altLang="en-US" sz="2400" dirty="0">
                <a:solidFill>
                  <a:srgbClr val="1F1E1E"/>
                </a:solidFill>
                <a:latin typeface="Red Hat Text" pitchFamily="34" charset="0"/>
                <a:ea typeface="Red Hat Text" pitchFamily="34" charset="-122"/>
                <a:cs typeface="Red Hat Text" pitchFamily="34" charset="-120"/>
              </a:rPr>
              <a:t>全过程人民民主的温州实践</a:t>
            </a:r>
            <a:endParaRPr lang="en-US" sz="2400" dirty="0"/>
          </a:p>
        </p:txBody>
      </p:sp>
      <p:sp>
        <p:nvSpPr>
          <p:cNvPr id="24" name="矩形 23"/>
          <p:cNvSpPr/>
          <p:nvPr/>
        </p:nvSpPr>
        <p:spPr>
          <a:xfrm>
            <a:off x="399860" y="2870873"/>
            <a:ext cx="6458140" cy="4154984"/>
          </a:xfrm>
          <a:prstGeom prst="rect">
            <a:avLst/>
          </a:prstGeom>
        </p:spPr>
        <p:txBody>
          <a:bodyPr wrap="square">
            <a:spAutoFit/>
          </a:bodyPr>
          <a:lstStyle/>
          <a:p>
            <a:r>
              <a:rPr lang="zh-CN" altLang="en-US" sz="2400" dirty="0"/>
              <a:t>温州市各级人大全面贯彻落实省人大和市委的统一部署，聚焦代表联络站“主阵地”，构建基层单元建设“</a:t>
            </a:r>
            <a:r>
              <a:rPr lang="zh-CN" altLang="en-US" sz="2400" b="1" dirty="0"/>
              <a:t>一舱两码六模块一指数</a:t>
            </a:r>
            <a:r>
              <a:rPr lang="en-US" altLang="zh-CN" sz="2400" b="1" dirty="0"/>
              <a:t>e</a:t>
            </a:r>
            <a:r>
              <a:rPr lang="zh-CN" altLang="en-US" sz="2400" b="1" dirty="0"/>
              <a:t>系列</a:t>
            </a:r>
            <a:r>
              <a:rPr lang="zh-CN" altLang="en-US" sz="2400" dirty="0"/>
              <a:t>”架构，高标准、高水平、高质量推动“</a:t>
            </a:r>
            <a:r>
              <a:rPr lang="zh-CN" altLang="en-US" sz="2400" b="1" dirty="0"/>
              <a:t>全过程人民民主基层单元</a:t>
            </a:r>
            <a:r>
              <a:rPr lang="zh-CN" altLang="en-US" sz="2400" dirty="0"/>
              <a:t>”在温州市贯通落地、创新创造、实战实效，全力打造具有温州人大辨识度的“</a:t>
            </a:r>
            <a:r>
              <a:rPr lang="zh-CN" altLang="en-US" sz="2400" b="1" dirty="0"/>
              <a:t>基层单元</a:t>
            </a:r>
            <a:r>
              <a:rPr lang="en-US" altLang="zh-CN" sz="2400" b="1" dirty="0"/>
              <a:t>e</a:t>
            </a:r>
            <a:r>
              <a:rPr lang="zh-CN" altLang="en-US" sz="2400" b="1" dirty="0"/>
              <a:t>系列</a:t>
            </a:r>
            <a:r>
              <a:rPr lang="zh-CN" altLang="en-US" sz="2400" dirty="0"/>
              <a:t>”品牌，全方位拓展民主渠道和参与方式，在联系群众、汇聚民智、督政议事、依法履职、推进治理上创新破难，多层次、多角度、多形式地推进全过程人民民主重大理念在温州的生动实践。</a:t>
            </a:r>
          </a:p>
        </p:txBody>
      </p:sp>
      <p:pic>
        <p:nvPicPr>
          <p:cNvPr id="9" name="图片 8" descr="IMG_256"/>
          <p:cNvPicPr/>
          <p:nvPr/>
        </p:nvPicPr>
        <p:blipFill>
          <a:blip r:embed="rId5" cstate="print">
            <a:extLst>
              <a:ext uri="{28A0092B-C50C-407E-A947-70E740481C1C}">
                <a14:useLocalDpi xmlns:a14="http://schemas.microsoft.com/office/drawing/2010/main" val="0"/>
              </a:ext>
            </a:extLst>
          </a:blip>
          <a:srcRect l="12640" r="3217" b="13646"/>
          <a:stretch>
            <a:fillRect/>
          </a:stretch>
        </p:blipFill>
        <p:spPr bwMode="auto">
          <a:xfrm>
            <a:off x="7315200" y="2870873"/>
            <a:ext cx="6025662" cy="4154984"/>
          </a:xfrm>
          <a:prstGeom prst="rect">
            <a:avLst/>
          </a:prstGeom>
          <a:noFill/>
          <a:ln>
            <a:noFill/>
          </a:ln>
          <a:effectLst/>
        </p:spPr>
      </p:pic>
    </p:spTree>
    <p:extLst>
      <p:ext uri="{BB962C8B-B14F-4D97-AF65-F5344CB8AC3E}">
        <p14:creationId xmlns:p14="http://schemas.microsoft.com/office/powerpoint/2010/main" val="10629156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alpha val="97000"/>
            </a:srgbClr>
          </a:solidFill>
          <a:ln/>
        </p:spPr>
      </p:sp>
      <p:sp>
        <p:nvSpPr>
          <p:cNvPr id="4" name="Text 1"/>
          <p:cNvSpPr/>
          <p:nvPr/>
        </p:nvSpPr>
        <p:spPr>
          <a:xfrm>
            <a:off x="1350884" y="791407"/>
            <a:ext cx="7231380" cy="694373"/>
          </a:xfrm>
          <a:prstGeom prst="rect">
            <a:avLst/>
          </a:prstGeom>
          <a:noFill/>
          <a:ln/>
        </p:spPr>
        <p:txBody>
          <a:bodyPr wrap="none" rtlCol="0" anchor="t"/>
          <a:lstStyle/>
          <a:p>
            <a:pPr marL="0" indent="0">
              <a:lnSpc>
                <a:spcPts val="5468"/>
              </a:lnSpc>
              <a:buNone/>
            </a:pPr>
            <a:r>
              <a:rPr lang="en-US" sz="4374" dirty="0" err="1" smtClean="0">
                <a:solidFill>
                  <a:srgbClr val="1F1E1E"/>
                </a:solidFill>
                <a:latin typeface="Red Hat Text" pitchFamily="34" charset="0"/>
                <a:ea typeface="Red Hat Text" pitchFamily="34" charset="-122"/>
                <a:cs typeface="Red Hat Text" pitchFamily="34" charset="-120"/>
              </a:rPr>
              <a:t>数字化发展对公众</a:t>
            </a:r>
            <a:r>
              <a:rPr lang="zh-CN" altLang="en-US" sz="4374" dirty="0" smtClean="0">
                <a:solidFill>
                  <a:srgbClr val="1F1E1E"/>
                </a:solidFill>
                <a:latin typeface="Red Hat Text" pitchFamily="34" charset="0"/>
                <a:ea typeface="Red Hat Text" pitchFamily="34" charset="-122"/>
                <a:cs typeface="Red Hat Text" pitchFamily="34" charset="-120"/>
              </a:rPr>
              <a:t>的便利</a:t>
            </a:r>
            <a:endParaRPr lang="en-US" sz="4374" dirty="0"/>
          </a:p>
        </p:txBody>
      </p:sp>
      <p:sp>
        <p:nvSpPr>
          <p:cNvPr id="6" name="Text 2"/>
          <p:cNvSpPr/>
          <p:nvPr/>
        </p:nvSpPr>
        <p:spPr>
          <a:xfrm>
            <a:off x="2807255" y="4467298"/>
            <a:ext cx="2221944" cy="347186"/>
          </a:xfrm>
          <a:prstGeom prst="rect">
            <a:avLst/>
          </a:prstGeom>
          <a:noFill/>
          <a:ln/>
        </p:spPr>
        <p:txBody>
          <a:bodyPr wrap="none" rtlCol="0" anchor="t"/>
          <a:lstStyle/>
          <a:p>
            <a:pPr marL="0" indent="0" algn="l">
              <a:lnSpc>
                <a:spcPts val="2734"/>
              </a:lnSpc>
              <a:buNone/>
            </a:pPr>
            <a:r>
              <a:rPr lang="zh-CN" altLang="en-US" sz="2187" dirty="0">
                <a:solidFill>
                  <a:srgbClr val="1F1E1E"/>
                </a:solidFill>
                <a:latin typeface="Red Hat Text" pitchFamily="34" charset="0"/>
                <a:ea typeface="Red Hat Text" pitchFamily="34" charset="-122"/>
                <a:cs typeface="Red Hat Text" pitchFamily="34" charset="-120"/>
              </a:rPr>
              <a:t>数字人大联络站</a:t>
            </a:r>
            <a:endParaRPr lang="en-US" sz="2187" dirty="0">
              <a:solidFill>
                <a:srgbClr val="1F1E1E"/>
              </a:solidFill>
              <a:latin typeface="Red Hat Text" pitchFamily="34" charset="0"/>
              <a:ea typeface="Red Hat Text" pitchFamily="34" charset="-122"/>
              <a:cs typeface="Red Hat Text" pitchFamily="34" charset="-120"/>
            </a:endParaRPr>
          </a:p>
        </p:txBody>
      </p:sp>
      <p:sp>
        <p:nvSpPr>
          <p:cNvPr id="7" name="Text 3"/>
          <p:cNvSpPr/>
          <p:nvPr/>
        </p:nvSpPr>
        <p:spPr>
          <a:xfrm>
            <a:off x="2502248" y="5036655"/>
            <a:ext cx="3151584" cy="1891684"/>
          </a:xfrm>
          <a:prstGeom prst="rect">
            <a:avLst/>
          </a:prstGeom>
          <a:noFill/>
          <a:ln/>
        </p:spPr>
        <p:txBody>
          <a:bodyPr wrap="square" rtlCol="0" anchor="t"/>
          <a:lstStyle/>
          <a:p>
            <a:pPr>
              <a:lnSpc>
                <a:spcPts val="2799"/>
              </a:lnSpc>
            </a:pPr>
            <a:r>
              <a:rPr lang="zh-CN" altLang="zh-CN" dirty="0" smtClean="0"/>
              <a:t>数字化贯通</a:t>
            </a:r>
            <a:r>
              <a:rPr lang="zh-CN" altLang="zh-CN" dirty="0"/>
              <a:t>基层代表联络站与各级人大的联系，探索“掌上代表联络站”社情民意收集回应数字化平台</a:t>
            </a:r>
            <a:r>
              <a:rPr lang="zh-CN" altLang="zh-CN" dirty="0" smtClean="0"/>
              <a:t>建设</a:t>
            </a:r>
            <a:r>
              <a:rPr lang="zh-CN" altLang="en-US" dirty="0" smtClean="0"/>
              <a:t>。</a:t>
            </a:r>
            <a:endParaRPr lang="en-US" sz="1750" dirty="0"/>
          </a:p>
        </p:txBody>
      </p:sp>
      <p:sp>
        <p:nvSpPr>
          <p:cNvPr id="9" name="Text 4"/>
          <p:cNvSpPr/>
          <p:nvPr/>
        </p:nvSpPr>
        <p:spPr>
          <a:xfrm>
            <a:off x="9253044" y="4467299"/>
            <a:ext cx="1840769" cy="347186"/>
          </a:xfrm>
          <a:prstGeom prst="rect">
            <a:avLst/>
          </a:prstGeom>
          <a:noFill/>
          <a:ln/>
        </p:spPr>
        <p:txBody>
          <a:bodyPr wrap="none" rtlCol="0" anchor="t"/>
          <a:lstStyle/>
          <a:p>
            <a:pPr marL="0" indent="0" algn="l">
              <a:lnSpc>
                <a:spcPts val="2734"/>
              </a:lnSpc>
              <a:buNone/>
            </a:pPr>
            <a:r>
              <a:rPr lang="zh-CN" altLang="en-US" sz="2187" dirty="0" smtClean="0">
                <a:solidFill>
                  <a:srgbClr val="1F1E1E"/>
                </a:solidFill>
                <a:latin typeface="Red Hat Text" pitchFamily="34" charset="0"/>
                <a:ea typeface="Red Hat Text" pitchFamily="34" charset="-122"/>
                <a:cs typeface="Red Hat Text" pitchFamily="34" charset="-120"/>
              </a:rPr>
              <a:t>温州代表在线</a:t>
            </a:r>
            <a:endParaRPr lang="en-US" sz="2187" dirty="0"/>
          </a:p>
        </p:txBody>
      </p:sp>
      <p:sp>
        <p:nvSpPr>
          <p:cNvPr id="10" name="Text 5"/>
          <p:cNvSpPr/>
          <p:nvPr/>
        </p:nvSpPr>
        <p:spPr>
          <a:xfrm>
            <a:off x="8685587" y="5036655"/>
            <a:ext cx="3088958" cy="1066205"/>
          </a:xfrm>
          <a:prstGeom prst="rect">
            <a:avLst/>
          </a:prstGeom>
          <a:noFill/>
          <a:ln/>
        </p:spPr>
        <p:txBody>
          <a:bodyPr wrap="square" rtlCol="0" anchor="t"/>
          <a:lstStyle/>
          <a:p>
            <a:pPr>
              <a:lnSpc>
                <a:spcPts val="2799"/>
              </a:lnSpc>
            </a:pPr>
            <a:r>
              <a:rPr lang="zh-CN" altLang="zh-CN" dirty="0"/>
              <a:t>拓宽代表履职交流、知情知政渠道，满足各级人大代表履职工作的</a:t>
            </a:r>
            <a:r>
              <a:rPr lang="zh-CN" altLang="zh-CN" dirty="0" smtClean="0"/>
              <a:t>需要</a:t>
            </a:r>
            <a:r>
              <a:rPr lang="zh-CN" altLang="en-US" dirty="0" smtClean="0"/>
              <a:t>。</a:t>
            </a:r>
            <a:endParaRPr lang="en-US" sz="1750" dirty="0"/>
          </a:p>
        </p:txBody>
      </p:sp>
      <p:pic>
        <p:nvPicPr>
          <p:cNvPr id="14" name="图片 13" descr="1.png"/>
          <p:cNvPicPr/>
          <p:nvPr/>
        </p:nvPicPr>
        <p:blipFill rotWithShape="1">
          <a:blip r:embed="rId4">
            <a:extLst>
              <a:ext uri="{28A0092B-C50C-407E-A947-70E740481C1C}">
                <a14:useLocalDpi xmlns:a14="http://schemas.microsoft.com/office/drawing/2010/main" val="0"/>
              </a:ext>
            </a:extLst>
          </a:blip>
          <a:srcRect r="24028"/>
          <a:stretch/>
        </p:blipFill>
        <p:spPr bwMode="auto">
          <a:xfrm>
            <a:off x="2119997" y="2187288"/>
            <a:ext cx="3596461" cy="2200275"/>
          </a:xfrm>
          <a:prstGeom prst="rect">
            <a:avLst/>
          </a:prstGeom>
          <a:noFill/>
          <a:ln>
            <a:noFill/>
          </a:ln>
          <a:effectLst/>
        </p:spPr>
      </p:pic>
      <p:pic>
        <p:nvPicPr>
          <p:cNvPr id="16" name="图片 15" descr="2.pn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23042" y="2187288"/>
            <a:ext cx="3700774" cy="2200275"/>
          </a:xfrm>
          <a:prstGeom prst="rect">
            <a:avLst/>
          </a:prstGeom>
          <a:noFill/>
          <a:ln>
            <a:noFill/>
          </a:ln>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AFA">
              <a:alpha val="85000"/>
            </a:srgbClr>
          </a:solidFill>
          <a:ln/>
        </p:spPr>
      </p:sp>
      <p:sp>
        <p:nvSpPr>
          <p:cNvPr id="6" name="Text 2"/>
          <p:cNvSpPr/>
          <p:nvPr/>
        </p:nvSpPr>
        <p:spPr>
          <a:xfrm>
            <a:off x="783193" y="679708"/>
            <a:ext cx="13407592" cy="1430446"/>
          </a:xfrm>
          <a:prstGeom prst="rect">
            <a:avLst/>
          </a:prstGeom>
          <a:noFill/>
          <a:ln/>
        </p:spPr>
        <p:txBody>
          <a:bodyPr wrap="none" rtlCol="0" anchor="t"/>
          <a:lstStyle/>
          <a:p>
            <a:pPr marL="0" indent="0">
              <a:lnSpc>
                <a:spcPts val="5468"/>
              </a:lnSpc>
              <a:buNone/>
            </a:pPr>
            <a:r>
              <a:rPr lang="en-US" sz="4374" dirty="0" err="1" smtClean="0">
                <a:solidFill>
                  <a:srgbClr val="1F1E1E"/>
                </a:solidFill>
                <a:latin typeface="Red Hat Text" pitchFamily="34" charset="0"/>
                <a:ea typeface="Red Hat Text" pitchFamily="34" charset="-122"/>
                <a:cs typeface="Red Hat Text" pitchFamily="34" charset="-120"/>
              </a:rPr>
              <a:t>数字技术在推动全过程人民民主的</a:t>
            </a:r>
            <a:r>
              <a:rPr lang="zh-CN" altLang="en-US" sz="4374" dirty="0" smtClean="0">
                <a:solidFill>
                  <a:srgbClr val="1F1E1E"/>
                </a:solidFill>
                <a:latin typeface="Red Hat Text" pitchFamily="34" charset="0"/>
                <a:ea typeface="Red Hat Text" pitchFamily="34" charset="-122"/>
                <a:cs typeface="Red Hat Text" pitchFamily="34" charset="-120"/>
              </a:rPr>
              <a:t>案例</a:t>
            </a:r>
            <a:endParaRPr lang="en-US" sz="4374" dirty="0" smtClean="0">
              <a:solidFill>
                <a:srgbClr val="1F1E1E"/>
              </a:solidFill>
              <a:latin typeface="Red Hat Text" pitchFamily="34" charset="0"/>
              <a:ea typeface="Red Hat Text" pitchFamily="34" charset="-122"/>
              <a:cs typeface="Red Hat Text" pitchFamily="34" charset="-120"/>
            </a:endParaRPr>
          </a:p>
          <a:p>
            <a:pPr>
              <a:lnSpc>
                <a:spcPts val="5468"/>
              </a:lnSpc>
            </a:pPr>
            <a:r>
              <a:rPr lang="zh-CN" altLang="en-US" sz="2000" dirty="0" smtClean="0">
                <a:solidFill>
                  <a:srgbClr val="1F1E1E"/>
                </a:solidFill>
                <a:latin typeface="Red Hat Text" pitchFamily="34" charset="0"/>
                <a:ea typeface="Red Hat Text" pitchFamily="34" charset="-122"/>
                <a:cs typeface="Red Hat Text" pitchFamily="34" charset="-120"/>
              </a:rPr>
              <a:t>盐城市人民政协搭建“码上商量”平台，积极探索“有事好商量”的新方法</a:t>
            </a:r>
            <a:endParaRPr lang="en-US" sz="2000" dirty="0" smtClean="0">
              <a:solidFill>
                <a:srgbClr val="1F1E1E"/>
              </a:solidFill>
              <a:latin typeface="Red Hat Text" pitchFamily="34" charset="0"/>
              <a:ea typeface="Red Hat Text" pitchFamily="34" charset="-122"/>
              <a:cs typeface="Red Hat Text" pitchFamily="34" charset="-120"/>
            </a:endParaRPr>
          </a:p>
          <a:p>
            <a:pPr marL="0" indent="0">
              <a:lnSpc>
                <a:spcPts val="5468"/>
              </a:lnSpc>
              <a:buNone/>
            </a:pPr>
            <a:endParaRPr lang="en-US" sz="4374" dirty="0"/>
          </a:p>
        </p:txBody>
      </p:sp>
      <p:sp>
        <p:nvSpPr>
          <p:cNvPr id="19" name="文本框 18"/>
          <p:cNvSpPr txBox="1"/>
          <p:nvPr/>
        </p:nvSpPr>
        <p:spPr>
          <a:xfrm>
            <a:off x="831075" y="4958752"/>
            <a:ext cx="6655914" cy="1938992"/>
          </a:xfrm>
          <a:prstGeom prst="rect">
            <a:avLst/>
          </a:prstGeom>
          <a:noFill/>
        </p:spPr>
        <p:txBody>
          <a:bodyPr wrap="square" rtlCol="0">
            <a:spAutoFit/>
          </a:bodyPr>
          <a:lstStyle/>
          <a:p>
            <a:r>
              <a:rPr lang="zh-CN" altLang="en-US" sz="2400" dirty="0"/>
              <a:t>“新设公交站点后，下了公交就能进厂门，出了厂门就能上公交，既方便，又暖心。”</a:t>
            </a:r>
            <a:r>
              <a:rPr lang="en-US" altLang="zh-CN" sz="2400" dirty="0"/>
              <a:t>2023</a:t>
            </a:r>
            <a:r>
              <a:rPr lang="zh-CN" altLang="en-US" sz="2400" dirty="0"/>
              <a:t>年</a:t>
            </a:r>
            <a:r>
              <a:rPr lang="en-US" altLang="zh-CN" sz="2400" dirty="0"/>
              <a:t>5</a:t>
            </a:r>
            <a:r>
              <a:rPr lang="zh-CN" altLang="en-US" sz="2400" dirty="0"/>
              <a:t>月，在江苏盐城建湖高新区企业上班的员工们再也不用为乘车不便而发愁了。员工们纷纷为“有事好商量”的协商议事机制点赞。</a:t>
            </a:r>
          </a:p>
        </p:txBody>
      </p:sp>
      <p:pic>
        <p:nvPicPr>
          <p:cNvPr id="20" name="图片 19" descr="IMG_256"/>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737230" y="2356421"/>
            <a:ext cx="5556736" cy="4510810"/>
          </a:xfrm>
          <a:prstGeom prst="rect">
            <a:avLst/>
          </a:prstGeom>
          <a:noFill/>
          <a:ln>
            <a:noFill/>
          </a:ln>
          <a:effectLst/>
        </p:spPr>
      </p:pic>
      <p:sp>
        <p:nvSpPr>
          <p:cNvPr id="21" name="文本框 20"/>
          <p:cNvSpPr txBox="1"/>
          <p:nvPr/>
        </p:nvSpPr>
        <p:spPr>
          <a:xfrm>
            <a:off x="7884109" y="7113499"/>
            <a:ext cx="5262979" cy="369332"/>
          </a:xfrm>
          <a:prstGeom prst="rect">
            <a:avLst/>
          </a:prstGeom>
          <a:noFill/>
        </p:spPr>
        <p:txBody>
          <a:bodyPr wrap="none" rtlCol="0">
            <a:spAutoFit/>
          </a:bodyPr>
          <a:lstStyle/>
          <a:p>
            <a:r>
              <a:rPr lang="zh-CN" altLang="zh-CN" dirty="0"/>
              <a:t>建湖县政协塘河街道联络组积极争取交通部门支持</a:t>
            </a:r>
            <a:endParaRPr lang="zh-CN" altLang="en-US" dirty="0"/>
          </a:p>
        </p:txBody>
      </p:sp>
      <p:sp>
        <p:nvSpPr>
          <p:cNvPr id="22" name="文本框 21"/>
          <p:cNvSpPr txBox="1"/>
          <p:nvPr/>
        </p:nvSpPr>
        <p:spPr>
          <a:xfrm>
            <a:off x="831075" y="2380291"/>
            <a:ext cx="6655914" cy="2308324"/>
          </a:xfrm>
          <a:prstGeom prst="rect">
            <a:avLst/>
          </a:prstGeom>
          <a:noFill/>
        </p:spPr>
        <p:txBody>
          <a:bodyPr wrap="square" rtlCol="0">
            <a:spAutoFit/>
          </a:bodyPr>
          <a:lstStyle/>
          <a:p>
            <a:r>
              <a:rPr lang="zh-CN" altLang="en-US" sz="2400" dirty="0"/>
              <a:t>近年来，盐城市人民政协</a:t>
            </a:r>
            <a:r>
              <a:rPr lang="zh-CN" altLang="en-US" sz="2400" b="1" dirty="0"/>
              <a:t>搭建“码上商量”平台，积极探索“有事好商量”的新方法</a:t>
            </a:r>
            <a:r>
              <a:rPr lang="zh-CN" altLang="en-US" sz="2400" dirty="0"/>
              <a:t>，不断丰富线上线下互联互通新路径，打造线上协商议事的“码上商量”平台。以“助发展、惠民生、聚共识、促和谐”为出发点和落脚点，在</a:t>
            </a:r>
            <a:r>
              <a:rPr lang="zh-CN" altLang="en-US" sz="2400" b="1" dirty="0"/>
              <a:t>群众端、委员端和管理员端</a:t>
            </a:r>
            <a:r>
              <a:rPr lang="zh-CN" altLang="en-US" sz="2400" dirty="0"/>
              <a:t>三个层面着力打造“有事好商量”升级版。</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AFA">
              <a:alpha val="85000"/>
            </a:srgbClr>
          </a:solidFill>
          <a:ln/>
        </p:spPr>
      </p:sp>
      <p:sp>
        <p:nvSpPr>
          <p:cNvPr id="6" name="Text 2"/>
          <p:cNvSpPr/>
          <p:nvPr/>
        </p:nvSpPr>
        <p:spPr>
          <a:xfrm>
            <a:off x="783193" y="679708"/>
            <a:ext cx="9456420" cy="694373"/>
          </a:xfrm>
          <a:prstGeom prst="rect">
            <a:avLst/>
          </a:prstGeom>
          <a:noFill/>
          <a:ln/>
        </p:spPr>
        <p:txBody>
          <a:bodyPr wrap="none" rtlCol="0" anchor="t"/>
          <a:lstStyle/>
          <a:p>
            <a:pPr marL="0" indent="0">
              <a:lnSpc>
                <a:spcPts val="5468"/>
              </a:lnSpc>
              <a:buNone/>
            </a:pPr>
            <a:r>
              <a:rPr lang="en-US" sz="4374" dirty="0" err="1" smtClean="0">
                <a:solidFill>
                  <a:srgbClr val="1F1E1E"/>
                </a:solidFill>
                <a:latin typeface="Red Hat Text" pitchFamily="34" charset="0"/>
                <a:ea typeface="Red Hat Text" pitchFamily="34" charset="-122"/>
                <a:cs typeface="Red Hat Text" pitchFamily="34" charset="-120"/>
              </a:rPr>
              <a:t>数字技术在推动全过程人民民主的</a:t>
            </a:r>
            <a:r>
              <a:rPr lang="zh-CN" altLang="en-US" sz="4374" dirty="0" smtClean="0">
                <a:solidFill>
                  <a:srgbClr val="1F1E1E"/>
                </a:solidFill>
                <a:latin typeface="Red Hat Text" pitchFamily="34" charset="0"/>
                <a:ea typeface="Red Hat Text" pitchFamily="34" charset="-122"/>
                <a:cs typeface="Red Hat Text" pitchFamily="34" charset="-120"/>
              </a:rPr>
              <a:t>案例</a:t>
            </a:r>
            <a:endParaRPr lang="en-US" sz="4374" dirty="0"/>
          </a:p>
        </p:txBody>
      </p:sp>
      <p:sp>
        <p:nvSpPr>
          <p:cNvPr id="20" name="矩形 19"/>
          <p:cNvSpPr/>
          <p:nvPr/>
        </p:nvSpPr>
        <p:spPr>
          <a:xfrm>
            <a:off x="2110154" y="2053789"/>
            <a:ext cx="9917723" cy="2677656"/>
          </a:xfrm>
          <a:prstGeom prst="rect">
            <a:avLst/>
          </a:prstGeom>
        </p:spPr>
        <p:txBody>
          <a:bodyPr wrap="square">
            <a:spAutoFit/>
          </a:bodyPr>
          <a:lstStyle/>
          <a:p>
            <a:r>
              <a:rPr lang="zh-CN" altLang="en-US" sz="2400" dirty="0"/>
              <a:t>通过数字协商云平台，推动了政协工作提质增效，委员们与群众协商议事效率得到提高，工作落实流程更加清晰。</a:t>
            </a:r>
            <a:r>
              <a:rPr lang="zh-CN" altLang="en-US" sz="2400" b="1" dirty="0"/>
              <a:t>委员们“手指一点”，便能轻松搜索群众关注的“热词”，快速提交提案，参与民主监督，还可以反映社情民意。群众也能在网上进行提案质量和提案办理质量的双向评价；“社情民意在线”利用大数据优化算法能力，定期发布基层协商议事“热门话题”，促进各市县政协和广大委员聚焦民之关切，精准反映社情民意信息。</a:t>
            </a:r>
            <a:r>
              <a:rPr lang="zh-CN" altLang="en-US" sz="2400" dirty="0"/>
              <a:t>实现了“一屏”联起千万家，“指端”汇聚同心圆</a:t>
            </a:r>
            <a:r>
              <a:rPr lang="zh-CN" altLang="en-US" dirty="0"/>
              <a:t>。</a:t>
            </a:r>
          </a:p>
        </p:txBody>
      </p:sp>
      <p:pic>
        <p:nvPicPr>
          <p:cNvPr id="21" name="图片 20" descr="IMG_256"/>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10154" y="4918421"/>
            <a:ext cx="4431323" cy="2537455"/>
          </a:xfrm>
          <a:prstGeom prst="rect">
            <a:avLst/>
          </a:prstGeom>
          <a:noFill/>
          <a:ln>
            <a:noFill/>
          </a:ln>
        </p:spPr>
      </p:pic>
      <p:pic>
        <p:nvPicPr>
          <p:cNvPr id="22" name="图片 21" descr="IMG_256"/>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069015" y="4920323"/>
            <a:ext cx="4607170" cy="2535553"/>
          </a:xfrm>
          <a:prstGeom prst="rect">
            <a:avLst/>
          </a:prstGeom>
          <a:noFill/>
          <a:ln>
            <a:noFill/>
          </a:ln>
          <a:effectLst/>
        </p:spPr>
      </p:pic>
    </p:spTree>
    <p:extLst>
      <p:ext uri="{BB962C8B-B14F-4D97-AF65-F5344CB8AC3E}">
        <p14:creationId xmlns:p14="http://schemas.microsoft.com/office/powerpoint/2010/main" val="310430099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AFA">
              <a:alpha val="85000"/>
            </a:srgbClr>
          </a:solidFill>
          <a:ln/>
        </p:spPr>
      </p:sp>
      <p:sp>
        <p:nvSpPr>
          <p:cNvPr id="6" name="Text 2"/>
          <p:cNvSpPr/>
          <p:nvPr/>
        </p:nvSpPr>
        <p:spPr>
          <a:xfrm>
            <a:off x="5693358" y="1216652"/>
            <a:ext cx="3243684" cy="694373"/>
          </a:xfrm>
          <a:prstGeom prst="rect">
            <a:avLst/>
          </a:prstGeom>
          <a:noFill/>
          <a:ln/>
        </p:spPr>
        <p:txBody>
          <a:bodyPr wrap="none" rtlCol="0" anchor="t"/>
          <a:lstStyle/>
          <a:p>
            <a:pPr marL="0" indent="0">
              <a:lnSpc>
                <a:spcPts val="5468"/>
              </a:lnSpc>
              <a:buNone/>
            </a:pPr>
            <a:r>
              <a:rPr lang="zh-CN" altLang="en-US" sz="4374" dirty="0" smtClean="0">
                <a:solidFill>
                  <a:srgbClr val="1F1E1E"/>
                </a:solidFill>
                <a:latin typeface="Red Hat Text" pitchFamily="34" charset="0"/>
                <a:ea typeface="Red Hat Text" pitchFamily="34" charset="-122"/>
                <a:cs typeface="Red Hat Text" pitchFamily="34" charset="-120"/>
              </a:rPr>
              <a:t>分析与结语</a:t>
            </a:r>
            <a:endParaRPr lang="en-US" sz="4374" dirty="0"/>
          </a:p>
        </p:txBody>
      </p:sp>
      <p:sp>
        <p:nvSpPr>
          <p:cNvPr id="7" name="Shape 3"/>
          <p:cNvSpPr/>
          <p:nvPr/>
        </p:nvSpPr>
        <p:spPr>
          <a:xfrm>
            <a:off x="2095899" y="3431730"/>
            <a:ext cx="499943" cy="499943"/>
          </a:xfrm>
          <a:prstGeom prst="roundRect">
            <a:avLst>
              <a:gd name="adj" fmla="val 26667"/>
            </a:avLst>
          </a:prstGeom>
          <a:solidFill>
            <a:srgbClr val="FFE0E0"/>
          </a:solidFill>
          <a:ln/>
        </p:spPr>
      </p:sp>
      <p:sp>
        <p:nvSpPr>
          <p:cNvPr id="8" name="Text 4"/>
          <p:cNvSpPr/>
          <p:nvPr/>
        </p:nvSpPr>
        <p:spPr>
          <a:xfrm>
            <a:off x="2292471" y="3473402"/>
            <a:ext cx="106680" cy="416481"/>
          </a:xfrm>
          <a:prstGeom prst="rect">
            <a:avLst/>
          </a:prstGeom>
          <a:noFill/>
          <a:ln/>
        </p:spPr>
        <p:txBody>
          <a:bodyPr wrap="none" rtlCol="0" anchor="t"/>
          <a:lstStyle/>
          <a:p>
            <a:pPr marL="0" indent="0" algn="ctr">
              <a:lnSpc>
                <a:spcPts val="3281"/>
              </a:lnSpc>
              <a:buNone/>
            </a:pPr>
            <a:r>
              <a:rPr lang="en-US" sz="2624" dirty="0">
                <a:solidFill>
                  <a:srgbClr val="1F1E1E"/>
                </a:solidFill>
                <a:latin typeface="Red Hat Text" pitchFamily="34" charset="0"/>
                <a:ea typeface="Red Hat Text" pitchFamily="34" charset="-122"/>
                <a:cs typeface="Red Hat Text" pitchFamily="34" charset="-120"/>
              </a:rPr>
              <a:t>1</a:t>
            </a:r>
            <a:endParaRPr lang="en-US" sz="2624" dirty="0"/>
          </a:p>
        </p:txBody>
      </p:sp>
      <p:sp>
        <p:nvSpPr>
          <p:cNvPr id="9" name="Text 5"/>
          <p:cNvSpPr/>
          <p:nvPr/>
        </p:nvSpPr>
        <p:spPr>
          <a:xfrm>
            <a:off x="2818013" y="3508049"/>
            <a:ext cx="2221944" cy="347186"/>
          </a:xfrm>
          <a:prstGeom prst="rect">
            <a:avLst/>
          </a:prstGeom>
          <a:noFill/>
          <a:ln/>
        </p:spPr>
        <p:txBody>
          <a:bodyPr wrap="none" rtlCol="0" anchor="t"/>
          <a:lstStyle/>
          <a:p>
            <a:pPr marL="0" indent="0">
              <a:lnSpc>
                <a:spcPts val="2734"/>
              </a:lnSpc>
              <a:buNone/>
            </a:pPr>
            <a:r>
              <a:rPr lang="zh-CN" altLang="en-US" sz="2187" dirty="0">
                <a:solidFill>
                  <a:srgbClr val="1F1E1E"/>
                </a:solidFill>
                <a:latin typeface="Red Hat Text" pitchFamily="34" charset="0"/>
                <a:ea typeface="Red Hat Text" pitchFamily="34" charset="-122"/>
                <a:cs typeface="Red Hat Text" pitchFamily="34" charset="-120"/>
              </a:rPr>
              <a:t>数字技术与人</a:t>
            </a:r>
            <a:r>
              <a:rPr lang="zh-CN" altLang="en-US" sz="2187" dirty="0">
                <a:solidFill>
                  <a:srgbClr val="1F1E1E"/>
                </a:solidFill>
                <a:latin typeface="Red Hat Text" pitchFamily="34" charset="0"/>
                <a:ea typeface="Red Hat Text" pitchFamily="34" charset="-122"/>
                <a:cs typeface="Red Hat Text" pitchFamily="34" charset="-120"/>
              </a:rPr>
              <a:t>的关系</a:t>
            </a:r>
            <a:endParaRPr lang="en-US" sz="2187" dirty="0">
              <a:solidFill>
                <a:srgbClr val="1F1E1E"/>
              </a:solidFill>
              <a:latin typeface="Red Hat Text" pitchFamily="34" charset="0"/>
              <a:ea typeface="Red Hat Text" pitchFamily="34" charset="-122"/>
              <a:cs typeface="Red Hat Text" pitchFamily="34" charset="-120"/>
            </a:endParaRPr>
          </a:p>
        </p:txBody>
      </p:sp>
      <p:sp>
        <p:nvSpPr>
          <p:cNvPr id="10" name="Text 6"/>
          <p:cNvSpPr/>
          <p:nvPr/>
        </p:nvSpPr>
        <p:spPr>
          <a:xfrm>
            <a:off x="2818013" y="4077406"/>
            <a:ext cx="2440900" cy="1066205"/>
          </a:xfrm>
          <a:prstGeom prst="rect">
            <a:avLst/>
          </a:prstGeom>
          <a:noFill/>
          <a:ln/>
        </p:spPr>
        <p:txBody>
          <a:bodyPr wrap="square" rtlCol="0" anchor="t"/>
          <a:lstStyle/>
          <a:p>
            <a:pPr>
              <a:lnSpc>
                <a:spcPts val="2799"/>
              </a:lnSpc>
            </a:pPr>
            <a:r>
              <a:rPr lang="zh-CN" altLang="en-US" sz="1750" dirty="0">
                <a:solidFill>
                  <a:srgbClr val="3B3535"/>
                </a:solidFill>
                <a:latin typeface="Roboto" pitchFamily="34" charset="0"/>
                <a:ea typeface="Roboto" pitchFamily="34" charset="-122"/>
                <a:cs typeface="Roboto" pitchFamily="34" charset="-120"/>
              </a:rPr>
              <a:t>民主形态的推进不能用数据的便捷高效替代人与人之间互动所产生的价值</a:t>
            </a:r>
            <a:endParaRPr lang="en-US" sz="1750" dirty="0">
              <a:solidFill>
                <a:srgbClr val="3B3535"/>
              </a:solidFill>
              <a:latin typeface="Roboto" pitchFamily="34" charset="0"/>
              <a:ea typeface="Roboto" pitchFamily="34" charset="-122"/>
              <a:cs typeface="Roboto" pitchFamily="34" charset="-120"/>
            </a:endParaRPr>
          </a:p>
        </p:txBody>
      </p:sp>
      <p:sp>
        <p:nvSpPr>
          <p:cNvPr id="11" name="Shape 7"/>
          <p:cNvSpPr/>
          <p:nvPr/>
        </p:nvSpPr>
        <p:spPr>
          <a:xfrm>
            <a:off x="5733574" y="3435906"/>
            <a:ext cx="499943" cy="499943"/>
          </a:xfrm>
          <a:prstGeom prst="roundRect">
            <a:avLst>
              <a:gd name="adj" fmla="val 26667"/>
            </a:avLst>
          </a:prstGeom>
          <a:solidFill>
            <a:srgbClr val="FFE0E0"/>
          </a:solidFill>
          <a:ln/>
        </p:spPr>
      </p:sp>
      <p:sp>
        <p:nvSpPr>
          <p:cNvPr id="12" name="Text 8"/>
          <p:cNvSpPr/>
          <p:nvPr/>
        </p:nvSpPr>
        <p:spPr>
          <a:xfrm>
            <a:off x="5892046" y="3477578"/>
            <a:ext cx="182880" cy="416481"/>
          </a:xfrm>
          <a:prstGeom prst="rect">
            <a:avLst/>
          </a:prstGeom>
          <a:noFill/>
          <a:ln/>
        </p:spPr>
        <p:txBody>
          <a:bodyPr wrap="none" rtlCol="0" anchor="t"/>
          <a:lstStyle/>
          <a:p>
            <a:pPr marL="0" indent="0" algn="ctr">
              <a:lnSpc>
                <a:spcPts val="3281"/>
              </a:lnSpc>
              <a:buNone/>
            </a:pPr>
            <a:r>
              <a:rPr lang="en-US" sz="2624" dirty="0">
                <a:solidFill>
                  <a:srgbClr val="1F1E1E"/>
                </a:solidFill>
                <a:latin typeface="Red Hat Text" pitchFamily="34" charset="0"/>
                <a:ea typeface="Red Hat Text" pitchFamily="34" charset="-122"/>
                <a:cs typeface="Red Hat Text" pitchFamily="34" charset="-120"/>
              </a:rPr>
              <a:t>2</a:t>
            </a:r>
            <a:endParaRPr lang="en-US" sz="2624" dirty="0"/>
          </a:p>
        </p:txBody>
      </p:sp>
      <p:sp>
        <p:nvSpPr>
          <p:cNvPr id="13" name="Text 9"/>
          <p:cNvSpPr/>
          <p:nvPr/>
        </p:nvSpPr>
        <p:spPr>
          <a:xfrm>
            <a:off x="6455688" y="3512225"/>
            <a:ext cx="2221944" cy="347186"/>
          </a:xfrm>
          <a:prstGeom prst="rect">
            <a:avLst/>
          </a:prstGeom>
          <a:noFill/>
          <a:ln/>
        </p:spPr>
        <p:txBody>
          <a:bodyPr wrap="none" rtlCol="0" anchor="t"/>
          <a:lstStyle/>
          <a:p>
            <a:pPr marL="0" indent="0">
              <a:lnSpc>
                <a:spcPts val="2734"/>
              </a:lnSpc>
              <a:buNone/>
            </a:pPr>
            <a:r>
              <a:rPr lang="zh-CN" altLang="en-US" sz="2187" dirty="0" smtClean="0">
                <a:solidFill>
                  <a:srgbClr val="1F1E1E"/>
                </a:solidFill>
                <a:latin typeface="Red Hat Text" pitchFamily="34" charset="0"/>
                <a:ea typeface="Red Hat Text" pitchFamily="34" charset="-122"/>
                <a:cs typeface="Red Hat Text" pitchFamily="34" charset="-120"/>
              </a:rPr>
              <a:t>数字技术的安全</a:t>
            </a:r>
            <a:endParaRPr lang="en-US" sz="2187" dirty="0"/>
          </a:p>
        </p:txBody>
      </p:sp>
      <p:sp>
        <p:nvSpPr>
          <p:cNvPr id="14" name="Text 10"/>
          <p:cNvSpPr/>
          <p:nvPr/>
        </p:nvSpPr>
        <p:spPr>
          <a:xfrm>
            <a:off x="6455688" y="4081582"/>
            <a:ext cx="2440900" cy="1066205"/>
          </a:xfrm>
          <a:prstGeom prst="rect">
            <a:avLst/>
          </a:prstGeom>
          <a:noFill/>
          <a:ln/>
        </p:spPr>
        <p:txBody>
          <a:bodyPr wrap="square" rtlCol="0" anchor="t"/>
          <a:lstStyle/>
          <a:p>
            <a:pPr marL="0" indent="0">
              <a:lnSpc>
                <a:spcPts val="2799"/>
              </a:lnSpc>
              <a:buNone/>
            </a:pPr>
            <a:r>
              <a:rPr lang="zh-CN" altLang="en-US" sz="1750" dirty="0" smtClean="0">
                <a:solidFill>
                  <a:srgbClr val="3B3535"/>
                </a:solidFill>
                <a:latin typeface="Roboto" pitchFamily="34" charset="0"/>
                <a:ea typeface="Roboto" pitchFamily="34" charset="-122"/>
                <a:cs typeface="Roboto" pitchFamily="34" charset="-120"/>
              </a:rPr>
              <a:t>新兴技术的自主权对中国政治安全产生的风险</a:t>
            </a:r>
            <a:endParaRPr lang="en-US" sz="1750" dirty="0"/>
          </a:p>
        </p:txBody>
      </p:sp>
      <p:sp>
        <p:nvSpPr>
          <p:cNvPr id="15" name="Shape 11"/>
          <p:cNvSpPr/>
          <p:nvPr/>
        </p:nvSpPr>
        <p:spPr>
          <a:xfrm>
            <a:off x="9240917" y="3435906"/>
            <a:ext cx="499943" cy="499943"/>
          </a:xfrm>
          <a:prstGeom prst="roundRect">
            <a:avLst>
              <a:gd name="adj" fmla="val 26667"/>
            </a:avLst>
          </a:prstGeom>
          <a:solidFill>
            <a:srgbClr val="FFE0E0"/>
          </a:solidFill>
          <a:ln/>
        </p:spPr>
      </p:sp>
      <p:sp>
        <p:nvSpPr>
          <p:cNvPr id="16" name="Text 12"/>
          <p:cNvSpPr/>
          <p:nvPr/>
        </p:nvSpPr>
        <p:spPr>
          <a:xfrm>
            <a:off x="9391769" y="3477578"/>
            <a:ext cx="198120" cy="416481"/>
          </a:xfrm>
          <a:prstGeom prst="rect">
            <a:avLst/>
          </a:prstGeom>
          <a:noFill/>
          <a:ln/>
        </p:spPr>
        <p:txBody>
          <a:bodyPr wrap="none" rtlCol="0" anchor="t"/>
          <a:lstStyle/>
          <a:p>
            <a:pPr marL="0" indent="0" algn="ctr">
              <a:lnSpc>
                <a:spcPts val="3281"/>
              </a:lnSpc>
              <a:buNone/>
            </a:pPr>
            <a:r>
              <a:rPr lang="en-US" sz="2624" dirty="0">
                <a:solidFill>
                  <a:srgbClr val="1F1E1E"/>
                </a:solidFill>
                <a:latin typeface="Red Hat Text" pitchFamily="34" charset="0"/>
                <a:ea typeface="Red Hat Text" pitchFamily="34" charset="-122"/>
                <a:cs typeface="Red Hat Text" pitchFamily="34" charset="-120"/>
              </a:rPr>
              <a:t>3</a:t>
            </a:r>
            <a:endParaRPr lang="en-US" sz="2624" dirty="0"/>
          </a:p>
        </p:txBody>
      </p:sp>
      <p:sp>
        <p:nvSpPr>
          <p:cNvPr id="17" name="Text 13"/>
          <p:cNvSpPr/>
          <p:nvPr/>
        </p:nvSpPr>
        <p:spPr>
          <a:xfrm>
            <a:off x="9963031" y="3512225"/>
            <a:ext cx="2221944" cy="347186"/>
          </a:xfrm>
          <a:prstGeom prst="rect">
            <a:avLst/>
          </a:prstGeom>
          <a:noFill/>
          <a:ln/>
        </p:spPr>
        <p:txBody>
          <a:bodyPr wrap="none" rtlCol="0" anchor="t"/>
          <a:lstStyle/>
          <a:p>
            <a:pPr marL="0" indent="0">
              <a:lnSpc>
                <a:spcPts val="2734"/>
              </a:lnSpc>
              <a:buNone/>
            </a:pPr>
            <a:r>
              <a:rPr lang="zh-CN" altLang="en-US" sz="2187" dirty="0">
                <a:solidFill>
                  <a:srgbClr val="1F1E1E"/>
                </a:solidFill>
                <a:latin typeface="Red Hat Text" pitchFamily="34" charset="0"/>
                <a:ea typeface="Red Hat Text" pitchFamily="34" charset="-122"/>
                <a:cs typeface="Red Hat Text" pitchFamily="34" charset="-120"/>
              </a:rPr>
              <a:t>数字技术的平等</a:t>
            </a:r>
            <a:endParaRPr lang="en-US" sz="2187" dirty="0">
              <a:solidFill>
                <a:srgbClr val="1F1E1E"/>
              </a:solidFill>
              <a:latin typeface="Red Hat Text" pitchFamily="34" charset="0"/>
              <a:ea typeface="Red Hat Text" pitchFamily="34" charset="-122"/>
              <a:cs typeface="Red Hat Text" pitchFamily="34" charset="-120"/>
            </a:endParaRPr>
          </a:p>
        </p:txBody>
      </p:sp>
      <p:sp>
        <p:nvSpPr>
          <p:cNvPr id="18" name="Text 14"/>
          <p:cNvSpPr/>
          <p:nvPr/>
        </p:nvSpPr>
        <p:spPr>
          <a:xfrm>
            <a:off x="9963031" y="4081582"/>
            <a:ext cx="2440900" cy="1066205"/>
          </a:xfrm>
          <a:prstGeom prst="rect">
            <a:avLst/>
          </a:prstGeom>
          <a:noFill/>
          <a:ln/>
        </p:spPr>
        <p:txBody>
          <a:bodyPr wrap="square" rtlCol="0" anchor="t"/>
          <a:lstStyle/>
          <a:p>
            <a:pPr indent="0">
              <a:lnSpc>
                <a:spcPts val="2799"/>
              </a:lnSpc>
              <a:buNone/>
            </a:pPr>
            <a:r>
              <a:rPr lang="zh-CN" altLang="en-US" sz="1750" dirty="0">
                <a:solidFill>
                  <a:srgbClr val="3B3535"/>
                </a:solidFill>
                <a:latin typeface="Roboto" pitchFamily="34" charset="0"/>
                <a:ea typeface="Roboto" pitchFamily="34" charset="-122"/>
                <a:cs typeface="Roboto" pitchFamily="34" charset="-120"/>
              </a:rPr>
              <a:t>地区之间或主体之间分配不平等，数字技术使用能力的差异</a:t>
            </a:r>
            <a:endParaRPr lang="en-US" sz="1750" dirty="0">
              <a:solidFill>
                <a:srgbClr val="3B3535"/>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233419535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TotalTime>
  <Words>912</Words>
  <Application>Microsoft Office PowerPoint</Application>
  <PresentationFormat>自定义</PresentationFormat>
  <Paragraphs>53</Paragraphs>
  <Slides>10</Slides>
  <Notes>10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10</vt:i4>
      </vt:variant>
    </vt:vector>
  </HeadingPairs>
  <TitlesOfParts>
    <vt:vector size="16" baseType="lpstr">
      <vt:lpstr>等线</vt:lpstr>
      <vt:lpstr>Arial</vt:lpstr>
      <vt:lpstr>Calibri</vt:lpstr>
      <vt:lpstr>Red Hat Text</vt:lpstr>
      <vt:lpstr>Roboto</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1148332236@qq.com</cp:lastModifiedBy>
  <cp:revision>12</cp:revision>
  <dcterms:created xsi:type="dcterms:W3CDTF">2023-10-23T06:50:36Z</dcterms:created>
  <dcterms:modified xsi:type="dcterms:W3CDTF">2023-10-23T12:35:41Z</dcterms:modified>
</cp:coreProperties>
</file>